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14"/>
  </p:notesMasterIdLst>
  <p:sldIdLst>
    <p:sldId id="269" r:id="rId2"/>
    <p:sldId id="281" r:id="rId3"/>
    <p:sldId id="279" r:id="rId4"/>
    <p:sldId id="273" r:id="rId5"/>
    <p:sldId id="285" r:id="rId6"/>
    <p:sldId id="298" r:id="rId7"/>
    <p:sldId id="299" r:id="rId8"/>
    <p:sldId id="300" r:id="rId9"/>
    <p:sldId id="301" r:id="rId10"/>
    <p:sldId id="302" r:id="rId11"/>
    <p:sldId id="277" r:id="rId12"/>
    <p:sldId id="30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C556B1-63E4-4350-881A-0D49B156C8C6}">
          <p14:sldIdLst>
            <p14:sldId id="269"/>
            <p14:sldId id="281"/>
            <p14:sldId id="279"/>
            <p14:sldId id="273"/>
            <p14:sldId id="285"/>
            <p14:sldId id="298"/>
            <p14:sldId id="299"/>
            <p14:sldId id="300"/>
            <p14:sldId id="301"/>
            <p14:sldId id="302"/>
            <p14:sldId id="277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 autoAdjust="0"/>
    <p:restoredTop sz="94686" autoAdjust="0"/>
  </p:normalViewPr>
  <p:slideViewPr>
    <p:cSldViewPr>
      <p:cViewPr varScale="1">
        <p:scale>
          <a:sx n="108" d="100"/>
          <a:sy n="108" d="100"/>
        </p:scale>
        <p:origin x="43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D9D19-AF19-4296-B199-A779ECE214B0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65CF3-FCE3-4AB9-8509-91A74E240B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2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65CF3-FCE3-4AB9-8509-91A74E240B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39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65CF3-FCE3-4AB9-8509-91A74E240B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3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65CF3-FCE3-4AB9-8509-91A74E240B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38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65CF3-FCE3-4AB9-8509-91A74E240B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21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65CF3-FCE3-4AB9-8509-91A74E240B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30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65CF3-FCE3-4AB9-8509-91A74E240B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67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65CF3-FCE3-4AB9-8509-91A74E240B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4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C49-1179-4BD0-A01C-685BA57EC539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612-8BC8-4A6B-804E-00F84F4A106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4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C49-1179-4BD0-A01C-685BA57EC539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612-8BC8-4A6B-804E-00F84F4A1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5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C49-1179-4BD0-A01C-685BA57EC539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612-8BC8-4A6B-804E-00F84F4A1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47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C49-1179-4BD0-A01C-685BA57EC539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612-8BC8-4A6B-804E-00F84F4A10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4667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C49-1179-4BD0-A01C-685BA57EC539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612-8BC8-4A6B-804E-00F84F4A1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40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C49-1179-4BD0-A01C-685BA57EC539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612-8BC8-4A6B-804E-00F84F4A10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5358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C49-1179-4BD0-A01C-685BA57EC539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612-8BC8-4A6B-804E-00F84F4A1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17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C49-1179-4BD0-A01C-685BA57EC539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612-8BC8-4A6B-804E-00F84F4A1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3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C49-1179-4BD0-A01C-685BA57EC539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612-8BC8-4A6B-804E-00F84F4A1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5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C49-1179-4BD0-A01C-685BA57EC539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612-8BC8-4A6B-804E-00F84F4A1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9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C49-1179-4BD0-A01C-685BA57EC539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612-8BC8-4A6B-804E-00F84F4A1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8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C49-1179-4BD0-A01C-685BA57EC539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612-8BC8-4A6B-804E-00F84F4A1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2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C49-1179-4BD0-A01C-685BA57EC539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612-8BC8-4A6B-804E-00F84F4A1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36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C49-1179-4BD0-A01C-685BA57EC539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612-8BC8-4A6B-804E-00F84F4A1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8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C49-1179-4BD0-A01C-685BA57EC539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612-8BC8-4A6B-804E-00F84F4A1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7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C49-1179-4BD0-A01C-685BA57EC539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612-8BC8-4A6B-804E-00F84F4A1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9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C49-1179-4BD0-A01C-685BA57EC539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612-8BC8-4A6B-804E-00F84F4A1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9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3134C49-1179-4BD0-A01C-685BA57EC539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6F20612-8BC8-4A6B-804E-00F84F4A1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85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479920"/>
            <a:ext cx="6400800" cy="1419757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Social media skills </a:t>
            </a:r>
            <a:b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for the </a:t>
            </a:r>
            <a:b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savvy advocate</a:t>
            </a:r>
          </a:p>
        </p:txBody>
      </p:sp>
      <p:pic>
        <p:nvPicPr>
          <p:cNvPr id="27" name="Graphic 26" descr="Chat">
            <a:extLst>
              <a:ext uri="{FF2B5EF4-FFF2-40B4-BE49-F238E27FC236}">
                <a16:creationId xmlns:a16="http://schemas.microsoft.com/office/drawing/2014/main" id="{78980ED7-7C54-42D2-9229-F1F8ED6C0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8617" y="1161476"/>
            <a:ext cx="2216607" cy="2216607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B4FEB70-14C7-4E68-A204-35671FFF87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800600"/>
            <a:ext cx="3961894" cy="19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54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E6DBF9-6F06-4F06-AAA7-C659BE515D21}"/>
              </a:ext>
            </a:extLst>
          </p:cNvPr>
          <p:cNvSpPr txBox="1"/>
          <p:nvPr/>
        </p:nvSpPr>
        <p:spPr>
          <a:xfrm>
            <a:off x="2004962" y="762000"/>
            <a:ext cx="354209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General Tips for Using Social Media: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Stay focused: </a:t>
            </a:r>
            <a:r>
              <a:rPr lang="en-US" sz="1400" dirty="0"/>
              <a:t>The people and organizations that follow you on social media have certain expectations about the type of content you post and the way you engage with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Be reliable: </a:t>
            </a:r>
            <a:r>
              <a:rPr lang="en-US" sz="1400" dirty="0"/>
              <a:t>Share quality content from trusted sources. Frequently sharing reliable content helps establish you as an important source of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Be social:</a:t>
            </a:r>
            <a:r>
              <a:rPr lang="en-US" sz="1400" dirty="0"/>
              <a:t> Social media is about connecting people. The more you engage with your followers, the more they will understand where your priorities align.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Keep it simple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DCA250-2EAB-4824-A43F-21C4A277CEC2}"/>
              </a:ext>
            </a:extLst>
          </p:cNvPr>
          <p:cNvCxnSpPr/>
          <p:nvPr/>
        </p:nvCxnSpPr>
        <p:spPr>
          <a:xfrm>
            <a:off x="2362200" y="5809536"/>
            <a:ext cx="4495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3D0795-4D6C-4A74-9F8A-9976C6A87715}"/>
              </a:ext>
            </a:extLst>
          </p:cNvPr>
          <p:cNvCxnSpPr>
            <a:cxnSpLocks/>
          </p:cNvCxnSpPr>
          <p:nvPr/>
        </p:nvCxnSpPr>
        <p:spPr>
          <a:xfrm flipV="1">
            <a:off x="6858000" y="5047536"/>
            <a:ext cx="0" cy="762000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9D213D-BA88-465F-AB11-E931823FE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69" y="762000"/>
            <a:ext cx="3352800" cy="4249233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8EAC5F6-E17B-4190-BBA6-101A7768971C}"/>
              </a:ext>
            </a:extLst>
          </p:cNvPr>
          <p:cNvCxnSpPr/>
          <p:nvPr/>
        </p:nvCxnSpPr>
        <p:spPr>
          <a:xfrm flipH="1">
            <a:off x="8899544" y="1295400"/>
            <a:ext cx="6858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37F75EB-967D-4DFF-BF61-BA86CCA4A522}"/>
              </a:ext>
            </a:extLst>
          </p:cNvPr>
          <p:cNvCxnSpPr/>
          <p:nvPr/>
        </p:nvCxnSpPr>
        <p:spPr>
          <a:xfrm flipH="1">
            <a:off x="8899544" y="2286000"/>
            <a:ext cx="6858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2B27C01-979B-4884-A9FA-320CA7CB5C67}"/>
              </a:ext>
            </a:extLst>
          </p:cNvPr>
          <p:cNvCxnSpPr/>
          <p:nvPr/>
        </p:nvCxnSpPr>
        <p:spPr>
          <a:xfrm flipH="1">
            <a:off x="8899544" y="2895600"/>
            <a:ext cx="6858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6BEABB1-BA17-4589-8B2C-383C0F7B4F2D}"/>
              </a:ext>
            </a:extLst>
          </p:cNvPr>
          <p:cNvSpPr txBox="1"/>
          <p:nvPr/>
        </p:nvSpPr>
        <p:spPr>
          <a:xfrm>
            <a:off x="8850553" y="934225"/>
            <a:ext cx="1734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Message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475E7A-7391-4300-B644-85D8BBECAC82}"/>
              </a:ext>
            </a:extLst>
          </p:cNvPr>
          <p:cNvSpPr txBox="1"/>
          <p:nvPr/>
        </p:nvSpPr>
        <p:spPr>
          <a:xfrm>
            <a:off x="8835538" y="1804932"/>
            <a:ext cx="1535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Target Audience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5F9B25-FBAE-44E4-9F6C-196DE1E910DA}"/>
              </a:ext>
            </a:extLst>
          </p:cNvPr>
          <p:cNvSpPr txBox="1"/>
          <p:nvPr/>
        </p:nvSpPr>
        <p:spPr>
          <a:xfrm>
            <a:off x="8841456" y="2564068"/>
            <a:ext cx="1535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Take Action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19EA5C5-5991-48DB-958C-7DB41C08C6F6}"/>
              </a:ext>
            </a:extLst>
          </p:cNvPr>
          <p:cNvCxnSpPr/>
          <p:nvPr/>
        </p:nvCxnSpPr>
        <p:spPr>
          <a:xfrm flipH="1">
            <a:off x="8949367" y="4191000"/>
            <a:ext cx="6858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6247D8E-A438-493B-956E-7B970DC5E62D}"/>
              </a:ext>
            </a:extLst>
          </p:cNvPr>
          <p:cNvSpPr txBox="1"/>
          <p:nvPr/>
        </p:nvSpPr>
        <p:spPr>
          <a:xfrm>
            <a:off x="8922991" y="3636372"/>
            <a:ext cx="153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097920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1660" y="152400"/>
            <a:ext cx="8534400" cy="1507067"/>
          </a:xfrm>
        </p:spPr>
        <p:txBody>
          <a:bodyPr/>
          <a:lstStyle/>
          <a:p>
            <a:pPr algn="ctr"/>
            <a:r>
              <a:rPr lang="en-US" dirty="0"/>
              <a:t>Utilizing social media analytics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4F1CBBD-D588-EE4A-98C8-9CF29269E6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59805"/>
            <a:ext cx="4211050" cy="3672839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577B68-FDDD-7849-BC91-3DC25E61C4F9}"/>
              </a:ext>
            </a:extLst>
          </p:cNvPr>
          <p:cNvSpPr txBox="1"/>
          <p:nvPr/>
        </p:nvSpPr>
        <p:spPr>
          <a:xfrm>
            <a:off x="6118860" y="1859804"/>
            <a:ext cx="37109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 a detective: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posts are getting the most likes/retweets/comments?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types of followers are engaging with your content?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time slots works best?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aware of different time zones when targeting audience across the country.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92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7D3C-3065-9B41-BCBD-63D22AE8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5720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736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/>
              <a:t>Benefits of Social Media use for Advocacy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133600" y="1778103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a massive platform for networking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a cost-effective way to connect with others to promote a common cause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Offers efficient resources to inform and collect support from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Connects you with journalists, lawmakers, and other advocates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A9579EA-4E95-4C00-8AEC-43F05704E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1778102"/>
            <a:ext cx="3098403" cy="247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7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76200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Building an online advocacy coalition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B4727F-C2A9-4265-A72E-53907150AB39}"/>
              </a:ext>
            </a:extLst>
          </p:cNvPr>
          <p:cNvSpPr txBox="1"/>
          <p:nvPr/>
        </p:nvSpPr>
        <p:spPr>
          <a:xfrm>
            <a:off x="1981200" y="18288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Who am I trying to reach?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C416E-3378-4DE0-9CEF-6D17954F3B15}"/>
              </a:ext>
            </a:extLst>
          </p:cNvPr>
          <p:cNvSpPr txBox="1"/>
          <p:nvPr/>
        </p:nvSpPr>
        <p:spPr>
          <a:xfrm>
            <a:off x="1981200" y="3468871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do I reach them?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085ACB-BC38-452C-A14E-14868ED35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80" y="3200400"/>
            <a:ext cx="2286000" cy="13371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C7051E-C836-486D-8ECF-5C5372229520}"/>
              </a:ext>
            </a:extLst>
          </p:cNvPr>
          <p:cNvSpPr txBox="1"/>
          <p:nvPr/>
        </p:nvSpPr>
        <p:spPr>
          <a:xfrm>
            <a:off x="1981200" y="525780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I leverage analytics to maximize results?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7752DE-AF8F-42F7-97ED-574F9CFEB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021801"/>
            <a:ext cx="2286000" cy="1337163"/>
          </a:xfrm>
          <a:prstGeom prst="rect">
            <a:avLst/>
          </a:prstGeom>
        </p:spPr>
      </p:pic>
      <p:pic>
        <p:nvPicPr>
          <p:cNvPr id="20" name="Picture 19" descr="A group of people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012092D8-3FEB-454F-B039-54AD4E02CE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71347"/>
            <a:ext cx="2286000" cy="133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8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766" y="533400"/>
            <a:ext cx="6402468" cy="719666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Identify </a:t>
            </a:r>
            <a:br>
              <a:rPr lang="en-US" sz="2800" dirty="0"/>
            </a:br>
            <a:r>
              <a:rPr lang="en-US" sz="2800" dirty="0"/>
              <a:t>like-minded organizations</a:t>
            </a: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60B8A9B4-D000-4910-BF6A-0B0F43421D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96" y="1447800"/>
            <a:ext cx="1504950" cy="1504950"/>
          </a:xfrm>
          <a:prstGeom prst="rect">
            <a:avLst/>
          </a:prstGeom>
        </p:spPr>
      </p:pic>
      <p:pic>
        <p:nvPicPr>
          <p:cNvPr id="19" name="Picture 18" descr="A close up of a fence&#10;&#10;Description automatically generated">
            <a:extLst>
              <a:ext uri="{FF2B5EF4-FFF2-40B4-BE49-F238E27FC236}">
                <a16:creationId xmlns:a16="http://schemas.microsoft.com/office/drawing/2014/main" id="{960C8C0F-D074-4189-9659-978EBA5366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15" y="3093508"/>
            <a:ext cx="1504950" cy="1504950"/>
          </a:xfrm>
          <a:prstGeom prst="rect">
            <a:avLst/>
          </a:prstGeom>
        </p:spPr>
      </p:pic>
      <p:pic>
        <p:nvPicPr>
          <p:cNvPr id="23" name="Picture 22" descr="A red and white sign&#10;&#10;Description automatically generated">
            <a:extLst>
              <a:ext uri="{FF2B5EF4-FFF2-40B4-BE49-F238E27FC236}">
                <a16:creationId xmlns:a16="http://schemas.microsoft.com/office/drawing/2014/main" id="{9C7BC2F5-3A46-4C3A-AD19-167E263C7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16" y="1438734"/>
            <a:ext cx="1514016" cy="1514016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5B946503-AE7B-456D-A830-4A29BC58D4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22" y="4764340"/>
            <a:ext cx="1504950" cy="1504950"/>
          </a:xfrm>
          <a:prstGeom prst="rect">
            <a:avLst/>
          </a:prstGeom>
        </p:spPr>
      </p:pic>
      <p:pic>
        <p:nvPicPr>
          <p:cNvPr id="27" name="Picture 2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96EC3038-565E-4250-A9D8-D2EA4EB27B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82" y="3093508"/>
            <a:ext cx="1504950" cy="15049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FFD913A-CA85-49A0-A821-D729116963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61" y="4764340"/>
            <a:ext cx="1504950" cy="1504950"/>
          </a:xfrm>
          <a:prstGeom prst="rect">
            <a:avLst/>
          </a:prstGeom>
        </p:spPr>
      </p:pic>
      <p:pic>
        <p:nvPicPr>
          <p:cNvPr id="6145" name="Picture 6144">
            <a:extLst>
              <a:ext uri="{FF2B5EF4-FFF2-40B4-BE49-F238E27FC236}">
                <a16:creationId xmlns:a16="http://schemas.microsoft.com/office/drawing/2014/main" id="{9D5B1112-84CA-4951-A454-23BB8AAFA9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387" y="4771647"/>
            <a:ext cx="1493853" cy="1497644"/>
          </a:xfrm>
          <a:prstGeom prst="rect">
            <a:avLst/>
          </a:prstGeom>
        </p:spPr>
      </p:pic>
      <p:pic>
        <p:nvPicPr>
          <p:cNvPr id="6148" name="Picture 6147">
            <a:extLst>
              <a:ext uri="{FF2B5EF4-FFF2-40B4-BE49-F238E27FC236}">
                <a16:creationId xmlns:a16="http://schemas.microsoft.com/office/drawing/2014/main" id="{4CE85595-7C9D-4273-B81A-CF29FE740C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639" y="4764340"/>
            <a:ext cx="1504950" cy="1504950"/>
          </a:xfrm>
          <a:prstGeom prst="rect">
            <a:avLst/>
          </a:prstGeom>
        </p:spPr>
      </p:pic>
      <p:pic>
        <p:nvPicPr>
          <p:cNvPr id="6150" name="Picture 6149" descr="A close up of a sign&#10;&#10;Description automatically generated">
            <a:extLst>
              <a:ext uri="{FF2B5EF4-FFF2-40B4-BE49-F238E27FC236}">
                <a16:creationId xmlns:a16="http://schemas.microsoft.com/office/drawing/2014/main" id="{C124EA54-FC5C-4C4B-B709-3C7F6CB902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95" y="3041198"/>
            <a:ext cx="1614488" cy="1614488"/>
          </a:xfrm>
          <a:prstGeom prst="rect">
            <a:avLst/>
          </a:prstGeom>
        </p:spPr>
      </p:pic>
      <p:pic>
        <p:nvPicPr>
          <p:cNvPr id="6152" name="Picture 6151">
            <a:extLst>
              <a:ext uri="{FF2B5EF4-FFF2-40B4-BE49-F238E27FC236}">
                <a16:creationId xmlns:a16="http://schemas.microsoft.com/office/drawing/2014/main" id="{06662878-A54E-4C7C-BF89-B5DBA0BEC4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416279"/>
            <a:ext cx="1514016" cy="1514016"/>
          </a:xfrm>
          <a:prstGeom prst="rect">
            <a:avLst/>
          </a:prstGeom>
        </p:spPr>
      </p:pic>
      <p:pic>
        <p:nvPicPr>
          <p:cNvPr id="6158" name="Picture 6157" descr="A close up of a sign&#10;&#10;Description automatically generated">
            <a:extLst>
              <a:ext uri="{FF2B5EF4-FFF2-40B4-BE49-F238E27FC236}">
                <a16:creationId xmlns:a16="http://schemas.microsoft.com/office/drawing/2014/main" id="{7F4FD951-004A-4B62-B57C-E3D83C5334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15" y="1416279"/>
            <a:ext cx="1514016" cy="15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95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228601"/>
            <a:ext cx="8077200" cy="1450757"/>
          </a:xfrm>
        </p:spPr>
        <p:txBody>
          <a:bodyPr/>
          <a:lstStyle/>
          <a:p>
            <a:pPr algn="ctr"/>
            <a:r>
              <a:rPr lang="en-US" dirty="0"/>
              <a:t>Create a following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E79900-A743-4989-8173-07DE023EB580}"/>
              </a:ext>
            </a:extLst>
          </p:cNvPr>
          <p:cNvSpPr txBox="1"/>
          <p:nvPr/>
        </p:nvSpPr>
        <p:spPr>
          <a:xfrm>
            <a:off x="2057400" y="1981200"/>
            <a:ext cx="8077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Following other like-minded organization is the fastest and most efficient way to assure others follow you back and, in turn, increase your following.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Exposure to a diverse coalition of ideas helps generate social media strategies that can be tailored to fit your advocacy goals.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Engaging as many followers as possible is crucial to increasing the overall reach and influence of your message as well as facilitating partnerships with other organizations.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7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228601"/>
            <a:ext cx="8077200" cy="762000"/>
          </a:xfrm>
        </p:spPr>
        <p:txBody>
          <a:bodyPr/>
          <a:lstStyle/>
          <a:p>
            <a:pPr algn="ctr"/>
            <a:r>
              <a:rPr lang="en-US" dirty="0"/>
              <a:t>Case study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B1B7C-34E7-435E-9470-E6958B3123FC}"/>
              </a:ext>
            </a:extLst>
          </p:cNvPr>
          <p:cNvSpPr txBox="1"/>
          <p:nvPr/>
        </p:nvSpPr>
        <p:spPr>
          <a:xfrm>
            <a:off x="1676400" y="990601"/>
            <a:ext cx="431482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NACDL’s most popular posts can be attributed to “tagging.”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Success in social media advocacy relies on generating likes/retweets from other followers and creating an exponentially larger audience.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Example: </a:t>
            </a:r>
            <a:r>
              <a:rPr lang="en-US" sz="1600" dirty="0"/>
              <a:t>NACDL tweets a story to 11k followers. The Appeal retweets NACDL to their 90k followers. The author then retweets NACDL, expanding the reach to their followers, and so 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post with an initial reach of 11k can easily turn into a reach of 100k – 1m users depending on who shares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Social media engagement helps expand the overall reach of your message, attracts potential new followers, and encourages quid pro quo exposure and outreach.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1D3625-B27F-4469-A05C-859BB1DC9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6" y="990601"/>
            <a:ext cx="4467225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2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228601"/>
            <a:ext cx="8077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Choosing a platform to best suit your needs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E6DBF9-6F06-4F06-AAA7-C659BE515D21}"/>
              </a:ext>
            </a:extLst>
          </p:cNvPr>
          <p:cNvSpPr txBox="1"/>
          <p:nvPr/>
        </p:nvSpPr>
        <p:spPr>
          <a:xfrm>
            <a:off x="1581150" y="1109247"/>
            <a:ext cx="902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Advocacy orgs use a variety of social media, but Facebook and Twitter dominate: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3EA28E-711C-4845-9723-68F1BEB2EEE8}"/>
              </a:ext>
            </a:extLst>
          </p:cNvPr>
          <p:cNvSpPr txBox="1"/>
          <p:nvPr/>
        </p:nvSpPr>
        <p:spPr>
          <a:xfrm>
            <a:off x="2057400" y="198120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Keep it short: </a:t>
            </a:r>
            <a:r>
              <a:rPr lang="en-US" sz="1600" dirty="0"/>
              <a:t>Facebook posts of up to just 40 characters — a few words, or a short sentence at most — generate the highest engagement.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Make it visual:</a:t>
            </a:r>
            <a:r>
              <a:rPr lang="en-US" sz="1600" dirty="0"/>
              <a:t> Photos/images are overwhelmingly the most engaging type of content on Facebook, generating 87 percent interaction rate from page followers. Avoid text-only posts.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Create a Following.</a:t>
            </a:r>
            <a:r>
              <a:rPr lang="en-US" sz="1600" dirty="0"/>
              <a:t> Every time an individual shares, likes, or comments on your Facebook posts, your page is made visible to that individual’s own Facebook friends, creating exponential reach.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Promote events and push traffic to your website: </a:t>
            </a:r>
            <a:r>
              <a:rPr lang="en-US" sz="1600" dirty="0"/>
              <a:t>Encourage users to learn more about your organization’s work and to how to get involved. This includes keeping your website up to date.</a:t>
            </a:r>
            <a:endParaRPr lang="en-US" sz="1600" b="1" dirty="0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70C0DB42-02D2-4939-A96F-215D34643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566447"/>
            <a:ext cx="1600200" cy="60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8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228601"/>
            <a:ext cx="8077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Choosing a platform to best suit your needs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E6DBF9-6F06-4F06-AAA7-C659BE515D21}"/>
              </a:ext>
            </a:extLst>
          </p:cNvPr>
          <p:cNvSpPr txBox="1"/>
          <p:nvPr/>
        </p:nvSpPr>
        <p:spPr>
          <a:xfrm>
            <a:off x="1581150" y="1116668"/>
            <a:ext cx="902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Advocacy orgs use a variety of social media, but Facebook and Twitter dominate: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3EA28E-711C-4845-9723-68F1BEB2EEE8}"/>
              </a:ext>
            </a:extLst>
          </p:cNvPr>
          <p:cNvSpPr txBox="1"/>
          <p:nvPr/>
        </p:nvSpPr>
        <p:spPr>
          <a:xfrm>
            <a:off x="2057400" y="1824413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Use hashtags. </a:t>
            </a:r>
            <a:r>
              <a:rPr lang="en-US" sz="1600" dirty="0"/>
              <a:t>Avoid creating your own hashtags, do research to identify popular hashtags related to your mission.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Tweet regularly.</a:t>
            </a:r>
            <a:r>
              <a:rPr lang="en-US" sz="1600" dirty="0"/>
              <a:t> Don’t be inactive! When trying to build followers, aim to tweet at least once a day. No more than once per hour.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Make it visual: </a:t>
            </a:r>
            <a:r>
              <a:rPr lang="en-US" sz="1600" dirty="0"/>
              <a:t>Try to attach an image to a tweet whenever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Perform direct outreach: </a:t>
            </a:r>
            <a:r>
              <a:rPr lang="en-US" sz="1600" dirty="0"/>
              <a:t>When you follow an account, that user will receive a notification and potentially follow you back (e.g., elected officials, journalists, and local community groups). Tag whenever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Spread the word:</a:t>
            </a:r>
            <a:r>
              <a:rPr lang="en-US" sz="1600" dirty="0"/>
              <a:t> Just like Facebook, you always want to direct users to visit content on your own website or content that promotes your advocacy.</a:t>
            </a:r>
            <a:endParaRPr lang="en-US" sz="1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EE95A-21B3-4F59-A725-CB8432D9C8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81289"/>
            <a:ext cx="2133600" cy="39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E6DBF9-6F06-4F06-AAA7-C659BE515D21}"/>
              </a:ext>
            </a:extLst>
          </p:cNvPr>
          <p:cNvSpPr txBox="1"/>
          <p:nvPr/>
        </p:nvSpPr>
        <p:spPr>
          <a:xfrm>
            <a:off x="2124075" y="457200"/>
            <a:ext cx="79438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Different social media platforms have vastly different demographics: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Twitter users tend to be younger than Facebook users.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Instagram/Pinterest users overwhelmingly tend to be women.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Decide which platforms to use by thinking about the specific objectives and intended audiences for each of your campaigns.</a:t>
            </a:r>
          </a:p>
        </p:txBody>
      </p:sp>
    </p:spTree>
    <p:extLst>
      <p:ext uri="{BB962C8B-B14F-4D97-AF65-F5344CB8AC3E}">
        <p14:creationId xmlns:p14="http://schemas.microsoft.com/office/powerpoint/2010/main" val="317303369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1327</TotalTime>
  <Words>666</Words>
  <Application>Microsoft Office PowerPoint</Application>
  <PresentationFormat>Widescreen</PresentationFormat>
  <Paragraphs>99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Aharoni</vt:lpstr>
      <vt:lpstr>Arial</vt:lpstr>
      <vt:lpstr>Calibri</vt:lpstr>
      <vt:lpstr>Century Gothic</vt:lpstr>
      <vt:lpstr>Wingdings 3</vt:lpstr>
      <vt:lpstr>Slice</vt:lpstr>
      <vt:lpstr>Social media skills  for the  savvy advocate</vt:lpstr>
      <vt:lpstr>Benefits of Social Media use for Advocacy</vt:lpstr>
      <vt:lpstr>Building an online advocacy coalition</vt:lpstr>
      <vt:lpstr>Identify  like-minded organizations</vt:lpstr>
      <vt:lpstr>Create a following</vt:lpstr>
      <vt:lpstr>Case study</vt:lpstr>
      <vt:lpstr>Choosing a platform to best suit your needs</vt:lpstr>
      <vt:lpstr>Choosing a platform to best suit your needs</vt:lpstr>
      <vt:lpstr>PowerPoint Presentation</vt:lpstr>
      <vt:lpstr>PowerPoint Presentation</vt:lpstr>
      <vt:lpstr>Utilizing social media analytics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</dc:title>
  <dc:creator>Isaac Kramer</dc:creator>
  <cp:lastModifiedBy>Ian Nawalinski</cp:lastModifiedBy>
  <cp:revision>132</cp:revision>
  <dcterms:created xsi:type="dcterms:W3CDTF">2013-07-22T15:27:37Z</dcterms:created>
  <dcterms:modified xsi:type="dcterms:W3CDTF">2019-07-26T18:41:56Z</dcterms:modified>
</cp:coreProperties>
</file>